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9" r:id="rId4"/>
    <p:sldMasterId id="2147483691" r:id="rId5"/>
    <p:sldMasterId id="2147483705" r:id="rId6"/>
    <p:sldMasterId id="2147483718" r:id="rId7"/>
  </p:sldMasterIdLst>
  <p:notesMasterIdLst>
    <p:notesMasterId r:id="rId11"/>
  </p:notesMasterIdLst>
  <p:sldIdLst>
    <p:sldId id="460" r:id="rId8"/>
    <p:sldId id="461" r:id="rId9"/>
    <p:sldId id="497" r:id="rId10"/>
    <p:sldId id="470" r:id="rId12"/>
    <p:sldId id="498" r:id="rId13"/>
    <p:sldId id="491" r:id="rId14"/>
    <p:sldId id="527" r:id="rId15"/>
    <p:sldId id="528" r:id="rId16"/>
    <p:sldId id="500" r:id="rId17"/>
    <p:sldId id="419" r:id="rId18"/>
    <p:sldId id="495" r:id="rId19"/>
    <p:sldId id="512" r:id="rId20"/>
    <p:sldId id="513" r:id="rId21"/>
    <p:sldId id="515" r:id="rId22"/>
    <p:sldId id="517" r:id="rId23"/>
    <p:sldId id="522" r:id="rId24"/>
    <p:sldId id="508" r:id="rId25"/>
    <p:sldId id="510" r:id="rId26"/>
    <p:sldId id="525" r:id="rId27"/>
    <p:sldId id="542" r:id="rId28"/>
    <p:sldId id="536" r:id="rId29"/>
    <p:sldId id="538" r:id="rId30"/>
    <p:sldId id="540" r:id="rId31"/>
    <p:sldId id="529" r:id="rId32"/>
    <p:sldId id="534" r:id="rId33"/>
    <p:sldId id="535" r:id="rId34"/>
    <p:sldId id="422" r:id="rId35"/>
  </p:sldIdLst>
  <p:sldSz cx="9144000" cy="5143500" type="screen16x9"/>
  <p:notesSz cx="6858000" cy="9144000"/>
  <p:defaultText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69695" algn="l" defTabSz="913130" rtl="0" eaLnBrk="1" latinLnBrk="0" hangingPunct="1">
      <a:defRPr sz="1200" kern="1200">
        <a:solidFill>
          <a:schemeClr val="tx1"/>
        </a:solidFill>
        <a:latin typeface="+mn-lt"/>
        <a:ea typeface="+mn-ea"/>
        <a:cs typeface="+mn-cs"/>
      </a:defRPr>
    </a:lvl4pPr>
    <a:lvl5pPr marL="1826260" algn="l" defTabSz="913130" rtl="0" eaLnBrk="1" latinLnBrk="0" hangingPunct="1">
      <a:defRPr sz="1200" kern="1200">
        <a:solidFill>
          <a:schemeClr val="tx1"/>
        </a:solidFill>
        <a:latin typeface="+mn-lt"/>
        <a:ea typeface="+mn-ea"/>
        <a:cs typeface="+mn-cs"/>
      </a:defRPr>
    </a:lvl5pPr>
    <a:lvl6pPr marL="2283460" algn="l" defTabSz="913130" rtl="0" eaLnBrk="1" latinLnBrk="0" hangingPunct="1">
      <a:defRPr sz="1200" kern="1200">
        <a:solidFill>
          <a:schemeClr val="tx1"/>
        </a:solidFill>
        <a:latin typeface="+mn-lt"/>
        <a:ea typeface="+mn-ea"/>
        <a:cs typeface="+mn-cs"/>
      </a:defRPr>
    </a:lvl6pPr>
    <a:lvl7pPr marL="2740025" algn="l" defTabSz="913130" rtl="0" eaLnBrk="1" latinLnBrk="0" hangingPunct="1">
      <a:defRPr sz="1200" kern="1200">
        <a:solidFill>
          <a:schemeClr val="tx1"/>
        </a:solidFill>
        <a:latin typeface="+mn-lt"/>
        <a:ea typeface="+mn-ea"/>
        <a:cs typeface="+mn-cs"/>
      </a:defRPr>
    </a:lvl7pPr>
    <a:lvl8pPr marL="3196590" algn="l" defTabSz="913130" rtl="0" eaLnBrk="1" latinLnBrk="0" hangingPunct="1">
      <a:defRPr sz="1200" kern="1200">
        <a:solidFill>
          <a:schemeClr val="tx1"/>
        </a:solidFill>
        <a:latin typeface="+mn-lt"/>
        <a:ea typeface="+mn-ea"/>
        <a:cs typeface="+mn-cs"/>
      </a:defRPr>
    </a:lvl8pPr>
    <a:lvl9pPr marL="3653155"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fld>
            <a:endParaRPr lang="zh-CN" altLang="en-US">
              <a:solidFill>
                <a:prstClr val="black"/>
              </a:solidFill>
              <a:ea typeface="inpin heiti"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4730" indent="0" algn="ctr">
              <a:buNone/>
              <a:defRPr>
                <a:solidFill>
                  <a:schemeClr val="tx1">
                    <a:tint val="75000"/>
                  </a:schemeClr>
                </a:solidFill>
              </a:defRPr>
            </a:lvl6pPr>
            <a:lvl7pPr marL="2741930" indent="0" algn="ctr">
              <a:buNone/>
              <a:defRPr>
                <a:solidFill>
                  <a:schemeClr val="tx1">
                    <a:tint val="75000"/>
                  </a:schemeClr>
                </a:solidFill>
              </a:defRPr>
            </a:lvl7pPr>
            <a:lvl8pPr marL="3199130" indent="0" algn="ctr">
              <a:buNone/>
              <a:defRPr>
                <a:solidFill>
                  <a:schemeClr val="tx1">
                    <a:tint val="75000"/>
                  </a:schemeClr>
                </a:solidFill>
              </a:defRPr>
            </a:lvl8pPr>
            <a:lvl9pPr marL="3656330" indent="0" algn="ctr">
              <a:buNone/>
              <a:defRPr>
                <a:solidFill>
                  <a:schemeClr val="tx1">
                    <a:tint val="75000"/>
                  </a:schemeClr>
                </a:solidFill>
              </a:defRPr>
            </a:lvl9pPr>
          </a:lstStyle>
          <a:p>
            <a:pPr marL="0" marR="0" lvl="0" indent="0" algn="l" defTabSz="913765"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3765"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3765"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4730" indent="0">
              <a:buNone/>
              <a:defRPr sz="1400">
                <a:solidFill>
                  <a:schemeClr val="tx1">
                    <a:tint val="75000"/>
                  </a:schemeClr>
                </a:solidFill>
              </a:defRPr>
            </a:lvl6pPr>
            <a:lvl7pPr marL="2741930"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marL="0" marR="0" lvl="0" indent="0" algn="l" defTabSz="913765"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
        <p:nvSpPr>
          <p:cNvPr id="8" name="Title 7"/>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9130" indent="0">
              <a:buNone/>
              <a:defRPr sz="1600" b="1"/>
            </a:lvl8pPr>
            <a:lvl9pPr marL="3656330" indent="0">
              <a:buNone/>
              <a:defRPr sz="1600" b="1"/>
            </a:lvl9pPr>
          </a:lstStyle>
          <a:p>
            <a:pPr marL="0" lvl="0" indent="0" algn="l" defTabSz="913765"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endParaRPr lang="en-US"/>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9130" indent="0">
              <a:buNone/>
              <a:defRPr sz="1600" b="1"/>
            </a:lvl8pPr>
            <a:lvl9pPr marL="3656330" indent="0">
              <a:buNone/>
              <a:defRPr sz="1600" b="1"/>
            </a:lvl9pPr>
          </a:lstStyle>
          <a:p>
            <a:pPr marL="0" lvl="0" indent="0" algn="l" defTabSz="913765"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endParaRPr lang="en-US"/>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3765"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3765" indent="0">
              <a:buNone/>
              <a:defRPr sz="1000"/>
            </a:lvl3pPr>
            <a:lvl4pPr marL="1370965" indent="0">
              <a:buNone/>
              <a:defRPr sz="900"/>
            </a:lvl4pPr>
            <a:lvl5pPr marL="1828165" indent="0">
              <a:buNone/>
              <a:defRPr sz="900"/>
            </a:lvl5pPr>
            <a:lvl6pPr marL="2284730" indent="0">
              <a:buNone/>
              <a:defRPr sz="900"/>
            </a:lvl6pPr>
            <a:lvl7pPr marL="2741930" indent="0">
              <a:buNone/>
              <a:defRPr sz="900"/>
            </a:lvl7pPr>
            <a:lvl8pPr marL="3199130" indent="0">
              <a:buNone/>
              <a:defRPr sz="900"/>
            </a:lvl8pPr>
            <a:lvl9pPr marL="3656330" indent="0">
              <a:buNone/>
              <a:defRPr sz="900"/>
            </a:lvl9pPr>
          </a:lstStyle>
          <a:p>
            <a:pPr marL="0" marR="0" lvl="0" indent="0" algn="l" defTabSz="913765"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fld>
            <a:endParaRPr lang="en-US">
              <a:solidFill>
                <a:srgbClr val="434342"/>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7200" indent="0">
              <a:buNone/>
              <a:defRPr sz="1200"/>
            </a:lvl2pPr>
            <a:lvl3pPr marL="913765" indent="0">
              <a:buNone/>
              <a:defRPr sz="1000"/>
            </a:lvl3pPr>
            <a:lvl4pPr marL="1370965" indent="0">
              <a:buNone/>
              <a:defRPr sz="900"/>
            </a:lvl4pPr>
            <a:lvl5pPr marL="1828165" indent="0">
              <a:buNone/>
              <a:defRPr sz="900"/>
            </a:lvl5pPr>
            <a:lvl6pPr marL="2284730" indent="0">
              <a:buNone/>
              <a:defRPr sz="900"/>
            </a:lvl6pPr>
            <a:lvl7pPr marL="2741930" indent="0">
              <a:buNone/>
              <a:defRPr sz="900"/>
            </a:lvl7pPr>
            <a:lvl8pPr marL="3199130" indent="0">
              <a:buNone/>
              <a:defRPr sz="900"/>
            </a:lvl8pPr>
            <a:lvl9pPr marL="365633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0" y="0"/>
            <a:ext cx="9144000" cy="5143500"/>
          </a:xfrm>
          <a:prstGeom prst="rect">
            <a:avLst/>
          </a:prstGeom>
        </p:spPr>
      </p:pic>
      <p:sp>
        <p:nvSpPr>
          <p:cNvPr id="58" name="矩形 57"/>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smtClean="0"/>
              <a:t>Edit Master text styles</a:t>
            </a:r>
            <a:endParaRPr lang="en-US" smtClean="0"/>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0" Type="http://schemas.openxmlformats.org/officeDocument/2006/relationships/theme" Target="../theme/theme2.xml"/><Relationship Id="rId2" Type="http://schemas.openxmlformats.org/officeDocument/2006/relationships/slideLayout" Target="../slideLayouts/slideLayout14.xml"/><Relationship Id="rId19" Type="http://schemas.openxmlformats.org/officeDocument/2006/relationships/image" Target="../media/image7.png"/><Relationship Id="rId18" Type="http://schemas.openxmlformats.org/officeDocument/2006/relationships/image" Target="../media/image6.jpeg"/><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2" Type="http://schemas.openxmlformats.org/officeDocument/2006/relationships/theme" Target="../theme/theme3.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5" Type="http://schemas.openxmlformats.org/officeDocument/2006/relationships/theme" Target="../theme/theme4.xml"/><Relationship Id="rId14" Type="http://schemas.openxmlformats.org/officeDocument/2006/relationships/image" Target="../media/image1.jpeg"/><Relationship Id="rId13" Type="http://schemas.openxmlformats.org/officeDocument/2006/relationships/slideLayout" Target="../slideLayouts/slideLayout53.xml"/><Relationship Id="rId12" Type="http://schemas.openxmlformats.org/officeDocument/2006/relationships/slideLayout" Target="../slideLayouts/slideLayout52.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4" Type="http://schemas.openxmlformats.org/officeDocument/2006/relationships/theme" Target="../theme/theme5.xml"/><Relationship Id="rId13" Type="http://schemas.openxmlformats.org/officeDocument/2006/relationships/image" Target="../media/image1.jpeg"/><Relationship Id="rId12" Type="http://schemas.openxmlformats.org/officeDocument/2006/relationships/slideLayout" Target="../slideLayouts/slideLayout6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 Type="http://schemas.openxmlformats.org/officeDocument/2006/relationships/slideLayout" Target="../slideLayouts/slideLayout67.xml"/><Relationship Id="rId14" Type="http://schemas.openxmlformats.org/officeDocument/2006/relationships/theme" Target="../theme/theme6.xml"/><Relationship Id="rId13" Type="http://schemas.openxmlformats.org/officeDocument/2006/relationships/image" Target="../media/image11.png"/><Relationship Id="rId12" Type="http://schemas.openxmlformats.org/officeDocument/2006/relationships/slideLayout" Target="../slideLayouts/slideLayout77.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8600"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12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fld>
            <a:endParaRPr lang="zh-CN" altLang="en-US" dirty="0"/>
          </a:p>
        </p:txBody>
      </p:sp>
      <p:pic>
        <p:nvPicPr>
          <p:cNvPr id="12" name="图片 11"/>
          <p:cNvPicPr>
            <a:picLocks noChangeAspect="1"/>
          </p:cNvPicPr>
          <p:nvPr userDrawn="1"/>
        </p:nvPicPr>
        <p:blipFill rotWithShape="1">
          <a:blip r:embed="rId19"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ransition spd="slow" advTm="5000">
    <p:fade/>
  </p:transition>
  <p:txStyles>
    <p:titleStyle>
      <a:lvl1pPr algn="ctr" defTabSz="913765"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3765"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365" indent="-228600" algn="l" defTabSz="913765"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65" indent="-228600" algn="l" defTabSz="913765"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765" indent="-228600" algn="l" defTabSz="913765"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3765"/>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3765"/>
            <a:fld id="{1D8BD707-D9CF-40AE-B4C6-C98DA3205C09}" type="datetimeFigureOut">
              <a:rPr lang="en-US" smtClean="0"/>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3765"/>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3765"/>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3765"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3765"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90" indent="-173990" algn="l" defTabSz="913765"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590" indent="-164465" algn="l" defTabSz="913765"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1190" indent="-164465" algn="l" defTabSz="913765"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155" indent="-173990" algn="l" defTabSz="913765"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645" indent="-173990" algn="l" defTabSz="913765"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550" indent="-164465" algn="l" defTabSz="913765"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50" indent="-164465" algn="l" defTabSz="913765"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335" indent="-164465" algn="l" defTabSz="913765"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8600"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12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8600"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12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800"/>
            <a:fld id="{F24707FC-82E6-4D98-A855-456ADAFE375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800"/>
            <a:fld id="{00610B25-8783-4E33-84B3-CC9447CB9FF2}" type="slidenum">
              <a:rPr lang="en-US" smtClean="0">
                <a:solidFill>
                  <a:prstClr val="black">
                    <a:tint val="75000"/>
                  </a:prstClr>
                </a:solidFill>
              </a:rPr>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1" Type="http://schemas.openxmlformats.org/officeDocument/2006/relationships/notesSlide" Target="../notesSlides/notesSlide3.xml"/><Relationship Id="rId10" Type="http://schemas.openxmlformats.org/officeDocument/2006/relationships/slideLayout" Target="../slideLayouts/slideLayout12.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40.pn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39.png"/><Relationship Id="rId1"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39.pn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39.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0" Type="http://schemas.openxmlformats.org/officeDocument/2006/relationships/notesSlide" Target="../notesSlides/notesSlide4.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7.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image" Target="../media/image43.png"/><Relationship Id="rId1"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image" Target="../media/image49.png"/><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7.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7.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7.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2" Type="http://schemas.openxmlformats.org/officeDocument/2006/relationships/notesSlide" Target="../notesSlides/notesSlide1.xml"/><Relationship Id="rId11" Type="http://schemas.openxmlformats.org/officeDocument/2006/relationships/slideLayout" Target="../slideLayouts/slideLayout53.xml"/><Relationship Id="rId10" Type="http://schemas.openxmlformats.org/officeDocument/2006/relationships/image" Target="../media/image29.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1" Type="http://schemas.openxmlformats.org/officeDocument/2006/relationships/notesSlide" Target="../notesSlides/notesSlide2.xml"/><Relationship Id="rId10" Type="http://schemas.openxmlformats.org/officeDocument/2006/relationships/slideLayout" Target="../slideLayouts/slideLayout1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32431" t="20511" r="1385" b="14113"/>
          <a:stretch>
            <a:fillRect/>
          </a:stretch>
        </p:blipFill>
        <p:spPr>
          <a:xfrm>
            <a:off x="-12552" y="133349"/>
            <a:ext cx="9156552" cy="48735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2"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3"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4"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6"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7"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8">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1485" t="9915" r="78924" b="18918"/>
            <a:stretch>
              <a:fillRect/>
            </a:stretch>
          </p:blipFill>
          <p:spPr>
            <a:xfrm>
              <a:off x="1500204" y="1084926"/>
              <a:ext cx="1002493" cy="94738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400" kern="0" smtClean="0">
                <a:solidFill>
                  <a:sysClr val="windowText" lastClr="000000"/>
                </a:solidFill>
                <a:latin typeface="Times New Roman" panose="02020603050405020304" pitchFamily="18" charset="0"/>
                <a:cs typeface="Times New Roman" panose="02020603050405020304" pitchFamily="18" charset="0"/>
              </a:rPr>
              <a:t>Nói những </a:t>
            </a:r>
            <a:r>
              <a:rPr lang="en-US" sz="2400" kern="0">
                <a:solidFill>
                  <a:sysClr val="windowText" lastClr="000000"/>
                </a:solidFill>
                <a:latin typeface="Times New Roman" panose="02020603050405020304" pitchFamily="18" charset="0"/>
                <a:cs typeface="Times New Roman" panose="02020603050405020304" pitchFamily="18" charset="0"/>
              </a:rPr>
              <a:t>việc </a:t>
            </a:r>
            <a:r>
              <a:rPr lang="en-US" sz="2400" kern="0" smtClean="0">
                <a:solidFill>
                  <a:sysClr val="windowText" lastClr="000000"/>
                </a:solidFill>
                <a:latin typeface="Times New Roman" panose="02020603050405020304" pitchFamily="18" charset="0"/>
                <a:cs typeface="Times New Roman" panose="02020603050405020304" pitchFamily="18" charset="0"/>
              </a:rPr>
              <a:t>nên, </a:t>
            </a:r>
            <a:r>
              <a:rPr lang="en-US" sz="2400" kern="0">
                <a:solidFill>
                  <a:sysClr val="windowText" lastClr="000000"/>
                </a:solidFill>
                <a:latin typeface="Times New Roman" panose="02020603050405020304" pitchFamily="18" charset="0"/>
                <a:cs typeface="Times New Roman" panose="02020603050405020304" pitchFamily="18" charset="0"/>
              </a:rPr>
              <a:t>không nên </a:t>
            </a:r>
            <a:r>
              <a:rPr lang="en-US" sz="2400" kern="0" smtClean="0">
                <a:solidFill>
                  <a:sysClr val="windowText" lastClr="000000"/>
                </a:solidFill>
                <a:latin typeface="Times New Roman" panose="02020603050405020304" pitchFamily="18" charset="0"/>
                <a:cs typeface="Times New Roman" panose="02020603050405020304" pitchFamily="18" charset="0"/>
              </a:rPr>
              <a:t>khi ăn, uống để giúp cơ thể khỏe mạnh.</a:t>
            </a:r>
            <a:endParaRPr lang="vi-VN" sz="2400" kern="0">
              <a:solidFill>
                <a:sysClr val="windowText" lastClr="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12122" t="10726" r="8421" b="42222"/>
          <a:stretch>
            <a:fillRect/>
          </a:stretch>
        </p:blipFill>
        <p:spPr>
          <a:xfrm>
            <a:off x="-1" y="484170"/>
            <a:ext cx="9144001" cy="46593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2658" r="57045" b="52116"/>
          <a:stretch>
            <a:fillRect/>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Từ chối việc ăn rau là nên hay không nên?</a:t>
            </a:r>
            <a:endParaRPr lang="vi-VN" sz="3200">
              <a:latin typeface="Times New Roman" panose="02020603050405020304" pitchFamily="18" charset="0"/>
              <a:cs typeface="Times New Roman" panose="02020603050405020304" pitchFamily="18" charset="0"/>
            </a:endParaRPr>
          </a:p>
        </p:txBody>
      </p:sp>
      <p:sp>
        <p:nvSpPr>
          <p:cNvPr id="4" name="TextBox 3"/>
          <p:cNvSpPr txBox="1"/>
          <p:nvPr/>
        </p:nvSpPr>
        <p:spPr>
          <a:xfrm>
            <a:off x="4419600" y="19621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anose="02020603050405020304" pitchFamily="18" charset="0"/>
                <a:cs typeface="Times New Roman" panose="02020603050405020304" pitchFamily="18" charset="0"/>
              </a:rPr>
              <a:t>Rau cung cấp chất dinh dưỡng vitamin và chất xơ cho cơ thể giúp cơ thể chúng ta phát triển một cách khỏe mạnh và hoàn thiện nhất.</a:t>
            </a:r>
            <a:endParaRPr lang="vi-VN"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77" b="51671"/>
          <a:stretch>
            <a:fillRect/>
          </a:stretch>
        </p:blipFill>
        <p:spPr bwMode="auto">
          <a:xfrm>
            <a:off x="10390" y="971550"/>
            <a:ext cx="4866409"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067800"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Việc nhắc nhở rửa tay trước khi ăn là nên hay không nên làm?</a:t>
            </a:r>
            <a:endParaRPr lang="vi-VN" sz="3200">
              <a:latin typeface="Times New Roman" panose="02020603050405020304" pitchFamily="18" charset="0"/>
              <a:cs typeface="Times New Roman" panose="02020603050405020304" pitchFamily="18" charset="0"/>
            </a:endParaRPr>
          </a:p>
        </p:txBody>
      </p:sp>
      <p:sp>
        <p:nvSpPr>
          <p:cNvPr id="5" name="TextBox 4"/>
          <p:cNvSpPr txBox="1"/>
          <p:nvPr/>
        </p:nvSpPr>
        <p:spPr>
          <a:xfrm>
            <a:off x="4419600" y="19621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anose="02020603050405020304" pitchFamily="18" charset="0"/>
                <a:cs typeface="Times New Roman" panose="02020603050405020304" pitchFamily="18" charset="0"/>
              </a:rPr>
              <a:t>Để đảm bảo sức khỏe, tránh vi khuẩn xâm nhập vào cơ thể, các em nên rửa tay sạch sẽ trước khi ăn.</a:t>
            </a:r>
            <a:endParaRPr lang="vi-VN"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740"/>
            <a:ext cx="9144000" cy="1077210"/>
          </a:xfrm>
          <a:prstGeom prst="rect">
            <a:avLst/>
          </a:prstGeom>
          <a:noFill/>
        </p:spPr>
        <p:txBody>
          <a:bodyPr wrap="square" lIns="91432" tIns="45716" rIns="91432" bIns="45716" rtlCol="0">
            <a:spAutoFit/>
          </a:bodyPr>
          <a:lstStyle/>
          <a:p>
            <a:r>
              <a:rPr lang="en-US" sz="3200" smtClean="0">
                <a:latin typeface="Times New Roman" panose="02020603050405020304" pitchFamily="18" charset="0"/>
                <a:cs typeface="Times New Roman" panose="02020603050405020304" pitchFamily="18" charset="0"/>
              </a:rPr>
              <a:t>Việc ăn bánh kẹo, uống nước ngọt vào buổi tối là nên hay không nên làm?</a:t>
            </a:r>
            <a:endParaRPr lang="vi-VN" sz="320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60093" y="1089335"/>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23431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smtClean="0">
                <a:latin typeface="Times New Roman" panose="02020603050405020304" pitchFamily="18" charset="0"/>
                <a:cs typeface="Times New Roman" panose="02020603050405020304" pitchFamily="18" charset="0"/>
              </a:rPr>
              <a:t>Khi ăn bánh kẹo và uống nước ngọt vào buổi tối rất dễ gây sâu răng và gây ra các bệnh về đường tiêu hóa.</a:t>
            </a:r>
            <a:endParaRPr lang="vi-VN" sz="280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008" r="56023"/>
          <a:stretch>
            <a:fillRect/>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25"/>
            <a:ext cx="9067800" cy="1077210"/>
          </a:xfrm>
          <a:prstGeom prst="rect">
            <a:avLst/>
          </a:prstGeom>
          <a:noFill/>
        </p:spPr>
        <p:txBody>
          <a:bodyPr wrap="square" lIns="91432" tIns="45716" rIns="91432" bIns="45716" rtlCol="0">
            <a:spAutoFit/>
          </a:bodyPr>
          <a:lstStyle/>
          <a:p>
            <a:r>
              <a:rPr lang="en-US" sz="3200" smtClean="0">
                <a:solidFill>
                  <a:srgbClr val="000000"/>
                </a:solidFill>
                <a:latin typeface="Times New Roman" panose="02020603050405020304" pitchFamily="18" charset="0"/>
                <a:cs typeface="Times New Roman" panose="02020603050405020304" pitchFamily="18" charset="0"/>
              </a:rPr>
              <a:t>Việc bạn Hoa từ chối ăn thêm vì bạn đã ăn đủ no rồi là nên hay không nên làm?</a:t>
            </a:r>
            <a:endParaRPr lang="vi-VN" sz="3200">
              <a:solidFill>
                <a:srgbClr val="000000"/>
              </a:solidFill>
              <a:latin typeface="Times New Roman" panose="02020603050405020304" pitchFamily="18" charset="0"/>
              <a:cs typeface="Times New Roman" panose="02020603050405020304" pitchFamily="18" charset="0"/>
            </a:endParaRPr>
          </a:p>
        </p:txBody>
      </p:sp>
      <p:pic>
        <p:nvPicPr>
          <p:cNvPr id="1126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000" t="47438"/>
          <a:stretch>
            <a:fillRect/>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99709" y="24955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sz="2800" kern="0" smtClean="0">
                <a:solidFill>
                  <a:sysClr val="windowText" lastClr="000000"/>
                </a:solidFill>
                <a:latin typeface="Times New Roman" panose="02020603050405020304" pitchFamily="18" charset="0"/>
                <a:cs typeface="Times New Roman" panose="02020603050405020304" pitchFamily="18" charset="0"/>
              </a:rPr>
              <a:t>Ăn vừa đủ no để hệ tiêu hóa hoạt động tốt, không gây bệnh thừa cân, béo phì. </a:t>
            </a:r>
            <a:endParaRPr kumimoji="0" lang="vi-VN" sz="2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7"/>
                                        </p:tgtEl>
                                        <p:attrNameLst>
                                          <p:attrName>style.visibility</p:attrName>
                                        </p:attrNameLst>
                                      </p:cBhvr>
                                      <p:to>
                                        <p:strVal val="visible"/>
                                      </p:to>
                                    </p:set>
                                    <p:anim calcmode="lin" valueType="num">
                                      <p:cBhvr additive="base">
                                        <p:cTn id="20" dur="500" fill="hold"/>
                                        <p:tgtEl>
                                          <p:spTgt spid="11267"/>
                                        </p:tgtEl>
                                        <p:attrNameLst>
                                          <p:attrName>ppt_x</p:attrName>
                                        </p:attrNameLst>
                                      </p:cBhvr>
                                      <p:tavLst>
                                        <p:tav tm="0">
                                          <p:val>
                                            <p:strVal val="#ppt_x"/>
                                          </p:val>
                                        </p:tav>
                                        <p:tav tm="100000">
                                          <p:val>
                                            <p:strVal val="#ppt_x"/>
                                          </p:val>
                                        </p:tav>
                                      </p:tavLst>
                                    </p:anim>
                                    <p:anim calcmode="lin" valueType="num">
                                      <p:cBhvr additive="base">
                                        <p:cTn id="21"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651458"/>
            <a:chOff x="-31173" y="1732"/>
            <a:chExt cx="4298373" cy="4651458"/>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800" kern="0" smtClean="0">
                  <a:solidFill>
                    <a:srgbClr val="000000"/>
                  </a:solidFill>
                  <a:latin typeface="Times New Roman" panose="02020603050405020304" pitchFamily="18" charset="0"/>
                  <a:cs typeface="Times New Roman" panose="02020603050405020304" pitchFamily="18" charset="0"/>
                </a:rPr>
                <a:t>Nên </a:t>
              </a:r>
              <a:endPar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1173" y="867538"/>
              <a:ext cx="4298373" cy="3785652"/>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smtClean="0">
                  <a:latin typeface="Times New Roman" panose="02020603050405020304" pitchFamily="18" charset="0"/>
                  <a:cs typeface="Times New Roman" panose="02020603050405020304" pitchFamily="18" charset="0"/>
                </a:rPr>
                <a:t>Ăn vừa đủ no;</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Ăn đúng giờ;</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Ăn đủ chất. Ăn nhiều loại thực phẩm;</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Uống đủ nước;</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Rửa tay trước khi ăn;</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Ăn gọn gàng;</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a:t>
              </a:r>
              <a:endParaRPr lang="en-US" sz="3000" smtClean="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267200" y="48491"/>
            <a:ext cx="4842165" cy="4592679"/>
            <a:chOff x="4267200" y="48491"/>
            <a:chExt cx="4842165" cy="4592679"/>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800" kern="0" smtClean="0">
                  <a:solidFill>
                    <a:srgbClr val="000000"/>
                  </a:solidFill>
                  <a:latin typeface="Times New Roman" panose="02020603050405020304" pitchFamily="18" charset="0"/>
                  <a:cs typeface="Times New Roman" panose="02020603050405020304"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4267200" y="855518"/>
              <a:ext cx="4842165" cy="3785652"/>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smtClean="0">
                  <a:latin typeface="Times New Roman" panose="02020603050405020304" pitchFamily="18" charset="0"/>
                  <a:cs typeface="Times New Roman" panose="02020603050405020304" pitchFamily="18" charset="0"/>
                </a:rPr>
                <a:t>Ăn quá no, ăn quá ít;</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Ăn không đúng giờ;</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Ăn thiếu chất. Không ăn rau, thịt, cá,…</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Uống ít nước;</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Không rửa tay trước khi ăn;</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Làm rơi vãi thức ăn khi ăn;</a:t>
              </a:r>
              <a:endParaRPr lang="en-US" sz="3000" smtClean="0">
                <a:latin typeface="Times New Roman" panose="02020603050405020304" pitchFamily="18" charset="0"/>
                <a:cs typeface="Times New Roman" panose="02020603050405020304" pitchFamily="18" charset="0"/>
              </a:endParaRPr>
            </a:p>
            <a:p>
              <a:pPr marL="285750" indent="-285750">
                <a:buFontTx/>
                <a:buChar char="-"/>
              </a:pPr>
              <a:r>
                <a:rPr lang="en-US" sz="3000" smtClean="0">
                  <a:latin typeface="Times New Roman" panose="02020603050405020304" pitchFamily="18" charset="0"/>
                  <a:cs typeface="Times New Roman" panose="02020603050405020304" pitchFamily="18" charset="0"/>
                </a:rPr>
                <a:t>…</a:t>
              </a:r>
              <a:endParaRPr lang="en-US" sz="3000" smtClean="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2"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3"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4"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6"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7"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8">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4398" y="-3226"/>
            <a:ext cx="9139602" cy="5203876"/>
          </a:xfrm>
          <a:prstGeom prst="rect">
            <a:avLst/>
          </a:prstGeom>
        </p:spPr>
      </p:pic>
      <p:pic>
        <p:nvPicPr>
          <p:cNvPr id="23" name="图片 10"/>
          <p:cNvPicPr>
            <a:picLocks noChangeAspect="1"/>
          </p:cNvPicPr>
          <p:nvPr/>
        </p:nvPicPr>
        <p:blipFill>
          <a:blip r:embed="rId2" cstate="screen"/>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3" cstate="screen"/>
          <a:stretch>
            <a:fillRect/>
          </a:stretch>
        </p:blipFill>
        <p:spPr>
          <a:xfrm>
            <a:off x="15387" y="3144227"/>
            <a:ext cx="9128614" cy="2056433"/>
          </a:xfrm>
          <a:prstGeom prst="rect">
            <a:avLst/>
          </a:prstGeom>
        </p:spPr>
      </p:pic>
      <p:pic>
        <p:nvPicPr>
          <p:cNvPr id="13" name="图片 12"/>
          <p:cNvPicPr>
            <a:picLocks noChangeAspect="1"/>
          </p:cNvPicPr>
          <p:nvPr/>
        </p:nvPicPr>
        <p:blipFill>
          <a:blip r:embed="rId4" cstate="screen"/>
          <a:stretch>
            <a:fillRect/>
          </a:stretch>
        </p:blipFill>
        <p:spPr>
          <a:xfrm>
            <a:off x="6886576" y="603645"/>
            <a:ext cx="980696" cy="451048"/>
          </a:xfrm>
          <a:prstGeom prst="rect">
            <a:avLst/>
          </a:prstGeom>
        </p:spPr>
      </p:pic>
      <p:pic>
        <p:nvPicPr>
          <p:cNvPr id="14" name="图片 13"/>
          <p:cNvPicPr>
            <a:picLocks noChangeAspect="1"/>
          </p:cNvPicPr>
          <p:nvPr/>
        </p:nvPicPr>
        <p:blipFill>
          <a:blip r:embed="rId5" cstate="screen"/>
          <a:stretch>
            <a:fillRect/>
          </a:stretch>
        </p:blipFill>
        <p:spPr>
          <a:xfrm>
            <a:off x="1714510" y="257381"/>
            <a:ext cx="1425841" cy="590333"/>
          </a:xfrm>
          <a:prstGeom prst="rect">
            <a:avLst/>
          </a:prstGeom>
        </p:spPr>
      </p:pic>
      <p:pic>
        <p:nvPicPr>
          <p:cNvPr id="15" name="图片 14"/>
          <p:cNvPicPr>
            <a:picLocks noChangeAspect="1"/>
          </p:cNvPicPr>
          <p:nvPr/>
        </p:nvPicPr>
        <p:blipFill>
          <a:blip r:embed="rId6" cstate="screen"/>
          <a:stretch>
            <a:fillRect/>
          </a:stretch>
        </p:blipFill>
        <p:spPr>
          <a:xfrm>
            <a:off x="5772150" y="2813235"/>
            <a:ext cx="2228850" cy="2228850"/>
          </a:xfrm>
          <a:prstGeom prst="rect">
            <a:avLst/>
          </a:prstGeom>
        </p:spPr>
      </p:pic>
      <p:pic>
        <p:nvPicPr>
          <p:cNvPr id="16" name="图片 15"/>
          <p:cNvPicPr>
            <a:picLocks noChangeAspect="1"/>
          </p:cNvPicPr>
          <p:nvPr/>
        </p:nvPicPr>
        <p:blipFill>
          <a:blip r:embed="rId7" cstate="screen"/>
          <a:stretch>
            <a:fillRect/>
          </a:stretch>
        </p:blipFill>
        <p:spPr>
          <a:xfrm rot="371831">
            <a:off x="666643" y="1840803"/>
            <a:ext cx="2852390" cy="4034752"/>
          </a:xfrm>
          <a:prstGeom prst="rect">
            <a:avLst/>
          </a:prstGeom>
        </p:spPr>
      </p:pic>
      <p:sp>
        <p:nvSpPr>
          <p:cNvPr id="11" name="TextBox 10"/>
          <p:cNvSpPr txBox="1"/>
          <p:nvPr/>
        </p:nvSpPr>
        <p:spPr>
          <a:xfrm>
            <a:off x="1143000" y="1020569"/>
            <a:ext cx="6724272" cy="1323439"/>
          </a:xfrm>
          <a:prstGeom prst="rect">
            <a:avLst/>
          </a:prstGeom>
          <a:noFill/>
        </p:spPr>
        <p:txBody>
          <a:bodyPr wrap="square" rtlCol="0">
            <a:spAutoFit/>
          </a:bodyPr>
          <a:lstStyle/>
          <a:p>
            <a:pPr algn="ctr"/>
            <a:r>
              <a:rPr lang="en-US" sz="4000" b="1" smtClean="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TRÒ CHƠI: </a:t>
            </a:r>
            <a:endParaRPr lang="en-US" sz="4000" b="1" smtClean="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a:p>
            <a:r>
              <a:rPr lang="en-US" sz="4000" b="1" smtClean="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AI TÀI GIỎI, AI KHÉO TAY</a:t>
            </a:r>
            <a:endParaRPr lang="en-US" sz="40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30144"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000" smtClean="0">
                <a:latin typeface="Times New Roman" panose="02020603050405020304" pitchFamily="18" charset="0"/>
                <a:cs typeface="Times New Roman" panose="02020603050405020304" pitchFamily="18" charset="0"/>
              </a:rPr>
              <a:t>Đi chợ chọn thực phẩm nấu ăn cho 3 bữa trong ngày</a:t>
            </a:r>
            <a:endParaRPr lang="vi-VN" sz="30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cstate="print">
            <a:extLst>
              <a:ext uri="{28A0092B-C50C-407E-A947-70E740481C1C}">
                <a14:useLocalDpi xmlns:a14="http://schemas.microsoft.com/office/drawing/2010/main" val="0"/>
              </a:ext>
            </a:extLst>
          </a:blip>
          <a:srcRect l="36142" t="62929" r="31358" b="4849"/>
          <a:stretch>
            <a:fillRect/>
          </a:stretch>
        </p:blipFill>
        <p:spPr>
          <a:xfrm>
            <a:off x="5931472" y="742950"/>
            <a:ext cx="3127665" cy="3581400"/>
          </a:xfrm>
          <a:prstGeom prst="rect">
            <a:avLst/>
          </a:prstGeom>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5562600" cy="450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52"/>
            <a:ext cx="9144000" cy="5065059"/>
          </a:xfrm>
          <a:prstGeom prst="rect">
            <a:avLst/>
          </a:prstGeom>
        </p:spPr>
      </p:pic>
      <p:pic>
        <p:nvPicPr>
          <p:cNvPr id="5" name="图片 2" descr="C:\Users\pc\Desktop\春游\ee5a6820931b74870b32ad568a60d0a0.pngee5a6820931b74870b32ad568a60d0a0"/>
          <p:cNvPicPr/>
          <p:nvPr/>
        </p:nvPicPr>
        <p:blipFill>
          <a:blip r:embed="rId2"/>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147601" y="27742"/>
            <a:ext cx="7951227" cy="769407"/>
          </a:xfrm>
          <a:prstGeom prst="rect">
            <a:avLst/>
          </a:prstGeom>
          <a:noFill/>
        </p:spPr>
        <p:txBody>
          <a:bodyPr wrap="square" lIns="91406" tIns="45703" rIns="91406" bIns="45703" rtlCol="0">
            <a:spAutoFit/>
          </a:bodyPr>
          <a:lstStyle/>
          <a:p>
            <a:pPr algn="ctr" defTabSz="913765">
              <a:defRPr/>
            </a:pPr>
            <a:r>
              <a:rPr lang="en-US" sz="4400" b="1" dirty="0">
                <a:solidFill>
                  <a:srgbClr val="92D050"/>
                </a:solidFill>
                <a:latin typeface="Times New Roman" panose="02020603050405020304" pitchFamily="18" charset="0"/>
                <a:cs typeface="Times New Roman" panose="02020603050405020304" pitchFamily="18" charset="0"/>
              </a:rPr>
              <a:t>KHỞI ĐỘNG</a:t>
            </a:r>
            <a:endParaRPr lang="en-US" sz="4400" b="1" dirty="0">
              <a:solidFill>
                <a:srgbClr val="92D05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a:fillRect/>
          </a:stretch>
        </p:blipFill>
        <p:spPr>
          <a:xfrm>
            <a:off x="2057420" y="3867178"/>
            <a:ext cx="717783" cy="1003151"/>
          </a:xfrm>
          <a:prstGeom prst="rect">
            <a:avLst/>
          </a:prstGeom>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2100" y="19050"/>
            <a:ext cx="748475" cy="10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113" y="3712761"/>
            <a:ext cx="706505" cy="10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4364" t="30154" r="36413" b="28451"/>
          <a:stretch>
            <a:fillRect/>
          </a:stretch>
        </p:blipFill>
        <p:spPr>
          <a:xfrm>
            <a:off x="3505200" y="3562350"/>
            <a:ext cx="569056" cy="1064254"/>
          </a:xfrm>
          <a:prstGeom prst="rect">
            <a:avLst/>
          </a:prstGeom>
        </p:spPr>
      </p:pic>
      <p:sp>
        <p:nvSpPr>
          <p:cNvPr id="12" name="TextBox 11"/>
          <p:cNvSpPr txBox="1"/>
          <p:nvPr/>
        </p:nvSpPr>
        <p:spPr>
          <a:xfrm>
            <a:off x="13855" y="797148"/>
            <a:ext cx="8378245" cy="584741"/>
          </a:xfrm>
          <a:prstGeom prst="rect">
            <a:avLst/>
          </a:prstGeom>
          <a:noFill/>
        </p:spPr>
        <p:txBody>
          <a:bodyPr wrap="square" lIns="91406" tIns="45703" rIns="91406" bIns="45703" rtlCol="0">
            <a:spAutoFit/>
          </a:bodyPr>
          <a:lstStyle/>
          <a:p>
            <a:pPr algn="ctr" defTabSz="913765">
              <a:defRPr/>
            </a:pPr>
            <a:r>
              <a:rPr lang="en-US" sz="3200" b="1" smtClean="0">
                <a:latin typeface="Times New Roman" panose="02020603050405020304" pitchFamily="18" charset="0"/>
                <a:cs typeface="Times New Roman" panose="02020603050405020304" pitchFamily="18" charset="0"/>
              </a:rPr>
              <a:t>Kể tên một số loại thực phẩm em đã từng ăn?</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6477" t="16288" r="11704"/>
          <a:stretch>
            <a:fillRect/>
          </a:stretch>
        </p:blipFill>
        <p:spPr>
          <a:xfrm>
            <a:off x="0" y="1381889"/>
            <a:ext cx="9144000" cy="36866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3600" y="34636"/>
            <a:ext cx="39624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Chất </a:t>
            </a:r>
            <a:r>
              <a:rPr lang="en-US" sz="2800" smtClean="0">
                <a:solidFill>
                  <a:prstClr val="black"/>
                </a:solidFill>
                <a:latin typeface="Times New Roman" panose="02020603050405020304" pitchFamily="18" charset="0"/>
                <a:cs typeface="Times New Roman" panose="02020603050405020304" pitchFamily="18" charset="0"/>
              </a:rPr>
              <a:t>bột đường (tinh bột)</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90588"/>
            <a:ext cx="891540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Chất đạm</a:t>
            </a:r>
            <a:endParaRPr lang="vi-VN" sz="280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38200"/>
            <a:ext cx="9144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Chất </a:t>
            </a:r>
            <a:r>
              <a:rPr lang="en-US" sz="2800" smtClean="0">
                <a:solidFill>
                  <a:prstClr val="black"/>
                </a:solidFill>
                <a:latin typeface="Times New Roman" panose="02020603050405020304" pitchFamily="18" charset="0"/>
                <a:cs typeface="Times New Roman" panose="02020603050405020304" pitchFamily="18" charset="0"/>
              </a:rPr>
              <a:t>béo</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838200"/>
            <a:ext cx="8991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38862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Vitamin và khoáng chất</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971550"/>
            <a:ext cx="8991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22670" r="72030"/>
          <a:stretch>
            <a:fillRect/>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Tinh bột: Cơm, cháo, bánh mì,…</a:t>
            </a:r>
            <a:endParaRPr lang="vi-VN" sz="3200">
              <a:latin typeface="Times New Roman" panose="02020603050405020304" pitchFamily="18" charset="0"/>
              <a:cs typeface="Times New Roman" panose="02020603050405020304"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Chất đạm: Trứng, sữa, thịt, cá,…</a:t>
            </a:r>
            <a:endParaRPr lang="vi-VN" sz="3200">
              <a:latin typeface="Times New Roman" panose="02020603050405020304" pitchFamily="18" charset="0"/>
              <a:cs typeface="Times New Roman" panose="02020603050405020304"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Chất béo: Dầu, mỡ, bơ,…</a:t>
            </a:r>
            <a:endParaRPr lang="vi-VN" sz="3200">
              <a:latin typeface="Times New Roman" panose="02020603050405020304" pitchFamily="18" charset="0"/>
              <a:cs typeface="Times New Roman" panose="02020603050405020304"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Vitamin và khoáng chất: Rau củ, trái cây,…</a:t>
            </a:r>
            <a:endParaRPr lang="vi-VN" sz="3200">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2823" t="22670" r="38986"/>
          <a:stretch>
            <a:fillRect/>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8391"/>
            <a:stretch>
              <a:fillRect/>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66616" t="23592"/>
          <a:stretch>
            <a:fillRect/>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xinh… Nhóm chất này sẽ giúp duy trì sự ổn định của chức năng thần kinh, giảm mệt mỏi, căng thẳng.</a:t>
            </a:r>
            <a:endParaRPr lang="vi-VN" sz="3000">
              <a:latin typeface="+mj-lt"/>
            </a:endParaRPr>
          </a:p>
        </p:txBody>
      </p:sp>
      <p:grpSp>
        <p:nvGrpSpPr>
          <p:cNvPr id="3" name="Group 2"/>
          <p:cNvGrpSpPr/>
          <p:nvPr/>
        </p:nvGrpSpPr>
        <p:grpSpPr>
          <a:xfrm>
            <a:off x="2162897" y="285749"/>
            <a:ext cx="6600103" cy="4857751"/>
            <a:chOff x="2162897" y="285749"/>
            <a:chExt cx="6600103" cy="4857751"/>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3102"/>
            <a:stretch>
              <a:fillRect/>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2"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3"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4"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6"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7" cstate="screen"/>
          <a:stretch>
            <a:fillRect/>
          </a:stretch>
        </p:blipFill>
        <p:spPr>
          <a:xfrm rot="371831">
            <a:off x="575119" y="1440447"/>
            <a:ext cx="3387938" cy="4792294"/>
          </a:xfrm>
          <a:prstGeom prst="rect">
            <a:avLst/>
          </a:prstGeom>
        </p:spPr>
      </p:pic>
      <p:sp>
        <p:nvSpPr>
          <p:cNvPr id="2" name="TextBox 1"/>
          <p:cNvSpPr txBox="1"/>
          <p:nvPr/>
        </p:nvSpPr>
        <p:spPr>
          <a:xfrm>
            <a:off x="1840350" y="1840730"/>
            <a:ext cx="5832648" cy="584775"/>
          </a:xfrm>
          <a:prstGeom prst="rect">
            <a:avLst/>
          </a:prstGeom>
          <a:noFill/>
        </p:spPr>
        <p:txBody>
          <a:bodyPr wrap="square" lIns="91406" tIns="45703" rIns="91406" bIns="45703"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endPar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43050" y="637630"/>
            <a:ext cx="6381750" cy="3488630"/>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14" y="133350"/>
            <a:ext cx="1506333" cy="1502262"/>
          </a:xfrm>
          <a:prstGeom prst="rect">
            <a:avLst/>
          </a:prstGeom>
        </p:spPr>
      </p:pic>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 y="1"/>
            <a:ext cx="2828845" cy="2842022"/>
          </a:xfrm>
          <a:prstGeom prst="rect">
            <a:avLst/>
          </a:prstGeom>
        </p:spPr>
      </p:pic>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b="15181"/>
          <a:stretch>
            <a:fillRect/>
          </a:stretch>
        </p:blipFill>
        <p:spPr>
          <a:xfrm>
            <a:off x="1526395" y="3571030"/>
            <a:ext cx="664356" cy="480020"/>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p:cNvGrpSpPr/>
          <p:nvPr/>
        </p:nvGrpSpPr>
        <p:grpSpPr>
          <a:xfrm>
            <a:off x="0" y="2773929"/>
            <a:ext cx="9149226" cy="2369572"/>
            <a:chOff x="0" y="3698571"/>
            <a:chExt cx="12198968" cy="3159429"/>
          </a:xfrm>
        </p:grpSpPr>
        <p:pic>
          <p:nvPicPr>
            <p:cNvPr id="37" name="图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p:cNvPicPr>
              <a:picLocks noChangeAspect="1"/>
            </p:cNvPicPr>
            <p:nvPr/>
          </p:nvPicPr>
          <p:blipFill rotWithShape="1">
            <a:blip r:embed="rId10">
              <a:extLst>
                <a:ext uri="{28A0092B-C50C-407E-A947-70E740481C1C}">
                  <a14:useLocalDpi xmlns:a14="http://schemas.microsoft.com/office/drawing/2010/main" val="0"/>
                </a:ext>
              </a:extLst>
            </a:blip>
            <a:srcRect t="82569" b="8666"/>
            <a:stretch>
              <a:fillRect/>
            </a:stretch>
          </p:blipFill>
          <p:spPr>
            <a:xfrm>
              <a:off x="0" y="6308726"/>
              <a:ext cx="12192000" cy="549274"/>
            </a:xfrm>
            <a:prstGeom prst="rect">
              <a:avLst/>
            </a:prstGeom>
          </p:spPr>
        </p:pic>
      </p:grpSp>
      <p:sp>
        <p:nvSpPr>
          <p:cNvPr id="15" name="矩形 14"/>
          <p:cNvSpPr/>
          <p:nvPr/>
        </p:nvSpPr>
        <p:spPr>
          <a:xfrm>
            <a:off x="1524028" y="1352551"/>
            <a:ext cx="6400772" cy="2862288"/>
          </a:xfrm>
          <a:prstGeom prst="rect">
            <a:avLst/>
          </a:prstGeom>
        </p:spPr>
        <p:txBody>
          <a:bodyPr wrap="square" lIns="91406" tIns="45703" rIns="91406" bIns="45703">
            <a:spAutoFit/>
            <a:scene3d>
              <a:camera prst="orthographicFront"/>
              <a:lightRig rig="threePt" dir="t"/>
            </a:scene3d>
            <a:sp3d contourW="12700"/>
          </a:bodyPr>
          <a:lstStyle/>
          <a:p>
            <a:pPr lvl="1" algn="ctr" defTabSz="514350">
              <a:lnSpc>
                <a:spcPct val="120000"/>
              </a:lnSpc>
              <a:defRPr/>
            </a:pPr>
            <a:r>
              <a:rPr lang="en-US" sz="5000" b="1" smtClean="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 UỐNG </a:t>
            </a:r>
            <a:endParaRPr lang="en-US" sz="5000" b="1" smtClean="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lvl="1" algn="ctr" defTabSz="514350">
              <a:lnSpc>
                <a:spcPct val="120000"/>
              </a:lnSpc>
              <a:defRPr/>
            </a:pPr>
            <a:r>
              <a:rPr lang="en-US" sz="5000" b="1" smtClean="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HẰNG NGÀY</a:t>
            </a:r>
            <a:endParaRPr lang="en-US" sz="50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350">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5000" b="1" smtClean="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50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p:cNvSpPr/>
          <p:nvPr/>
        </p:nvSpPr>
        <p:spPr>
          <a:xfrm>
            <a:off x="3723431" y="706441"/>
            <a:ext cx="1936680" cy="723241"/>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4100" u="sng">
                <a:solidFill>
                  <a:srgbClr val="002060"/>
                </a:solidFill>
                <a:latin typeface="Microsoft YaHei" panose="020B0503020204020204" pitchFamily="34" charset="-122"/>
                <a:ea typeface="Microsoft YaHei" panose="020B0503020204020204" pitchFamily="34" charset="-122"/>
              </a:rPr>
              <a:t>BÀI </a:t>
            </a:r>
            <a:r>
              <a:rPr lang="en-US" altLang="zh-CN" sz="4100" u="sng" smtClean="0">
                <a:solidFill>
                  <a:srgbClr val="002060"/>
                </a:solidFill>
                <a:latin typeface="Microsoft YaHei" panose="020B0503020204020204" pitchFamily="34" charset="-122"/>
                <a:ea typeface="Microsoft YaHei" panose="020B0503020204020204" pitchFamily="34" charset="-122"/>
              </a:rPr>
              <a:t>22</a:t>
            </a:r>
            <a:r>
              <a:rPr lang="en-US" altLang="zh-CN" sz="4100" smtClean="0">
                <a:solidFill>
                  <a:srgbClr val="002060"/>
                </a:solidFill>
                <a:latin typeface="Microsoft YaHei" panose="020B0503020204020204" pitchFamily="34" charset="-122"/>
                <a:ea typeface="Microsoft YaHei" panose="020B0503020204020204" pitchFamily="34" charset="-122"/>
              </a:rPr>
              <a:t>:</a:t>
            </a:r>
            <a:endParaRPr lang="zh-CN" altLang="en-US" sz="4100" dirty="0">
              <a:solidFill>
                <a:srgbClr val="002060"/>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2"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3"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4"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6"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7"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8">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8313" t="4228" r="85087" b="88660"/>
          <a:stretch>
            <a:fillRect/>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smtClean="0">
                <a:latin typeface="Times New Roman" panose="02020603050405020304" pitchFamily="18" charset="0"/>
                <a:cs typeface="Times New Roman" panose="02020603050405020304" pitchFamily="18" charset="0"/>
              </a:rPr>
              <a:t>Quan sát hình và kể tên các bữa ăn trong ngày của bạn Minh</a:t>
            </a:r>
            <a:endParaRPr lang="vi-VN" sz="29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12693" t="26667" r="5572" b="9899"/>
          <a:stretch>
            <a:fillRect/>
          </a:stretch>
        </p:blipFill>
        <p:spPr>
          <a:xfrm>
            <a:off x="0" y="561106"/>
            <a:ext cx="9144000" cy="4582394"/>
          </a:xfrm>
          <a:prstGeom prst="rect">
            <a:avLst/>
          </a:prstGeom>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60795" b="57593"/>
          <a:stretch>
            <a:fillRect/>
          </a:stretch>
        </p:blipFill>
        <p:spPr bwMode="auto">
          <a:xfrm>
            <a:off x="-75970" y="19915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38599" y="127660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Wingdings" panose="05000000000000000000" pitchFamily="2" charset="2"/>
              </a:rPr>
              <a:t> </a:t>
            </a: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Bữa sáng</a:t>
            </a:r>
            <a:endParaRPr lang="vi-VN" sz="32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TextBox 7"/>
          <p:cNvSpPr txBox="1"/>
          <p:nvPr/>
        </p:nvSpPr>
        <p:spPr>
          <a:xfrm>
            <a:off x="4038598" y="19939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anose="05000000000000000000" pitchFamily="2" charset="2"/>
              <a:buChar char="ü"/>
            </a:pPr>
            <a:r>
              <a:rPr lang="en-US" sz="3200" smtClean="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Có Mặt Trời;</a:t>
            </a:r>
            <a:endParaRPr lang="en-US" sz="3200" smtClean="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a:p>
            <a:pPr marL="457200" indent="-457200">
              <a:buFont typeface="Wingdings" panose="05000000000000000000" pitchFamily="2" charset="2"/>
              <a:buChar char="ü"/>
            </a:pPr>
            <a:r>
              <a:rPr lang="en-US" sz="3200" smtClean="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Đồng hồ chỉ lúc 7 giờ.</a:t>
            </a:r>
            <a:endParaRPr lang="vi-VN" sz="3200" dirty="0" smtClean="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 name="Cloud 4"/>
          <p:cNvSpPr/>
          <p:nvPr/>
        </p:nvSpPr>
        <p:spPr>
          <a:xfrm>
            <a:off x="4038599" y="22669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Trứng, bánh mì, rau, 1 cốc nước (hoặc ly sữa).</a:t>
            </a:r>
            <a:endParaRPr lang="vi-VN" sz="32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598" y="74479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Wingdings" panose="05000000000000000000" pitchFamily="2" charset="2"/>
              </a:rPr>
              <a:t> </a:t>
            </a: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Bữa trưa</a:t>
            </a:r>
            <a:endParaRPr lang="vi-VN" sz="32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TextBox 7"/>
          <p:cNvSpPr txBox="1"/>
          <p:nvPr/>
        </p:nvSpPr>
        <p:spPr>
          <a:xfrm>
            <a:off x="4038599" y="16002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anose="05000000000000000000" pitchFamily="2" charset="2"/>
              <a:buChar char="ü"/>
            </a:pPr>
            <a:r>
              <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Đồng hồ chỉ 11giờ.</a:t>
            </a:r>
            <a:endParaRPr lang="vi-VN" sz="3200" dirty="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 name="Cloud 4"/>
          <p:cNvSpPr/>
          <p:nvPr/>
        </p:nvSpPr>
        <p:spPr>
          <a:xfrm>
            <a:off x="3962399" y="1733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000000"/>
                </a:solidFill>
                <a:latin typeface="Times New Roman" panose="02020603050405020304" pitchFamily="18" charset="0"/>
                <a:cs typeface="Times New Roman" panose="02020603050405020304" pitchFamily="18" charset="0"/>
              </a:rPr>
              <a:t>- Chất đạm: Trứng, thịt.</a:t>
            </a:r>
            <a:endParaRPr lang="en-US" sz="2800" smtClean="0">
              <a:solidFill>
                <a:srgbClr val="000000"/>
              </a:solidFill>
              <a:latin typeface="Times New Roman" panose="02020603050405020304" pitchFamily="18" charset="0"/>
              <a:cs typeface="Times New Roman" panose="02020603050405020304" pitchFamily="18" charset="0"/>
            </a:endParaRPr>
          </a:p>
          <a:p>
            <a:r>
              <a:rPr lang="en-US" sz="2800" smtClean="0">
                <a:solidFill>
                  <a:srgbClr val="000000"/>
                </a:solidFill>
                <a:latin typeface="Times New Roman" panose="02020603050405020304" pitchFamily="18" charset="0"/>
                <a:cs typeface="Times New Roman" panose="02020603050405020304" pitchFamily="18" charset="0"/>
              </a:rPr>
              <a:t>- Các loại vitamin: Rau, canh,…</a:t>
            </a:r>
            <a:endParaRPr lang="vi-VN" sz="2800">
              <a:solidFill>
                <a:srgbClr val="00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7158" r="3750" b="57366"/>
          <a:stretch>
            <a:fillRect/>
          </a:stretch>
        </p:blipFill>
        <p:spPr bwMode="auto">
          <a:xfrm>
            <a:off x="0" y="5691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5463" y="1327724"/>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Wingdings" panose="05000000000000000000" pitchFamily="2" charset="2"/>
              </a:rPr>
              <a:t> </a:t>
            </a: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Bữa tối</a:t>
            </a:r>
            <a:endParaRPr lang="vi-VN" sz="32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TextBox 7"/>
          <p:cNvSpPr txBox="1"/>
          <p:nvPr/>
        </p:nvSpPr>
        <p:spPr>
          <a:xfrm>
            <a:off x="4191000" y="133350"/>
            <a:ext cx="4876800" cy="20621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anose="05000000000000000000" pitchFamily="2" charset="2"/>
              <a:buChar char="ü"/>
            </a:pPr>
            <a:r>
              <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Đèn điện đang chiếu sáng xuống bàn ăn của nhà bạn Minh.</a:t>
            </a:r>
            <a:endPar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a:p>
            <a:pPr marL="457200" indent="-457200">
              <a:buFont typeface="Wingdings" panose="05000000000000000000" pitchFamily="2" charset="2"/>
              <a:buChar char="ü"/>
            </a:pPr>
            <a:r>
              <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Đồng hồ chỉ 7 giờ.</a:t>
            </a:r>
            <a:endPar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364" t="41501" r="3295"/>
          <a:stretch>
            <a:fillRect/>
          </a:stretch>
        </p:blipFill>
        <p:spPr bwMode="auto">
          <a:xfrm>
            <a:off x="152631" y="56916"/>
            <a:ext cx="41425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95140" y="220751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Wingdings" panose="05000000000000000000" pitchFamily="2" charset="2"/>
              </a:rPr>
              <a:t> </a:t>
            </a:r>
            <a:r>
              <a:rPr lang="en-US" sz="320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Bữa tối.</a:t>
            </a:r>
            <a:endParaRPr lang="vi-VN" sz="32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ldLvl="0" animBg="1"/>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9542" y="173"/>
            <a:ext cx="4953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666635"/>
            <a:ext cx="4343400" cy="255454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Hằng ngày ăn đủ 3 bữa chính: Sáng, trưa, tối. </a:t>
            </a:r>
            <a:endPar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a:p>
            <a:r>
              <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Có thể thêm các bữa phụ giữa buổi sáng (9:30) và đầu giờ chiều.</a:t>
            </a:r>
            <a:endParaRPr lang="en-US" sz="32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2199</Words>
  <Application>WPS Presentation</Application>
  <PresentationFormat>On-screen Show (16:9)</PresentationFormat>
  <Paragraphs>105</Paragraphs>
  <Slides>27</Slides>
  <Notes>6</Notes>
  <HiddenSlides>0</HiddenSlides>
  <MMClips>0</MMClips>
  <ScaleCrop>false</ScaleCrop>
  <HeadingPairs>
    <vt:vector size="6" baseType="variant">
      <vt:variant>
        <vt:lpstr>已用的字体</vt:lpstr>
      </vt:variant>
      <vt:variant>
        <vt:i4>17</vt:i4>
      </vt:variant>
      <vt:variant>
        <vt:lpstr>主题</vt:lpstr>
      </vt:variant>
      <vt:variant>
        <vt:i4>6</vt:i4>
      </vt:variant>
      <vt:variant>
        <vt:lpstr>幻灯片标题</vt:lpstr>
      </vt:variant>
      <vt:variant>
        <vt:i4>27</vt:i4>
      </vt:variant>
    </vt:vector>
  </HeadingPairs>
  <TitlesOfParts>
    <vt:vector size="50" baseType="lpstr">
      <vt:lpstr>Arial</vt:lpstr>
      <vt:lpstr>SimSun</vt:lpstr>
      <vt:lpstr>Wingdings</vt:lpstr>
      <vt:lpstr>Microsoft YaHei</vt:lpstr>
      <vt:lpstr>inpin heiti</vt:lpstr>
      <vt:lpstr>Tunga</vt:lpstr>
      <vt:lpstr>Segoe Print</vt:lpstr>
      <vt:lpstr>Times New Roman</vt:lpstr>
      <vt:lpstr>Arial-Rounded</vt:lpstr>
      <vt:lpstr>Segoe UI Symbol</vt:lpstr>
      <vt:lpstr>Arial-Rounded</vt:lpstr>
      <vt:lpstr>Arial Unicode MS</vt:lpstr>
      <vt:lpstr>Calibri</vt:lpstr>
      <vt:lpstr>AvantGarde</vt:lpstr>
      <vt:lpstr>Franklin Gothic Book</vt:lpstr>
      <vt:lpstr>Calibri Light</vt:lpstr>
      <vt:lpstr>Franklin Gothic Medium</vt:lpstr>
      <vt:lpstr>Office Theme</vt:lpstr>
      <vt:lpstr>第一PPT，www.1ppt.com</vt:lpstr>
      <vt:lpstr>4_Angles</vt:lpstr>
      <vt:lpstr>1_Office Theme</vt:lpstr>
      <vt:lpstr>3_Office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Minh Thư</cp:lastModifiedBy>
  <cp:revision>256</cp:revision>
  <dcterms:created xsi:type="dcterms:W3CDTF">2020-12-08T15:48:00Z</dcterms:created>
  <dcterms:modified xsi:type="dcterms:W3CDTF">2025-03-27T06:58:32Z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F57FBD040FA14E7A85D008FEC739EF5F_13</vt:lpwstr>
  </property>
  <property fmtid="{D5CDD505-2E9C-101B-9397-08002B2CF9AE}" pid="3" name="KSOProductBuildVer">
    <vt:lpwstr>1033-12.2.0.20326</vt:lpwstr>
  </property>
</Properties>
</file>